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15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290" r:id="rId11"/>
    <p:sldId id="291" r:id="rId12"/>
    <p:sldId id="312" r:id="rId13"/>
    <p:sldId id="293" r:id="rId14"/>
    <p:sldId id="294" r:id="rId15"/>
    <p:sldId id="299" r:id="rId16"/>
    <p:sldId id="313" r:id="rId17"/>
    <p:sldId id="314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E7B24-2AED-4BF7-B880-7FEC0D157A10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B7035-3D84-4CEC-A1BA-3E78593B99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planejamento.viabilidadeindeferimentos@barueri.sp.gov.br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vreredesim.sp.gov.br/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pt-B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r>
              <a:rPr lang="pt-B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6000" dirty="0" smtClean="0">
                <a:latin typeface="Arial" pitchFamily="34" charset="0"/>
                <a:cs typeface="Arial" pitchFamily="34" charset="0"/>
              </a:rPr>
              <a:t>VIABILIDADE</a:t>
            </a:r>
            <a:br>
              <a:rPr lang="pt-BR" sz="6000" dirty="0" smtClean="0">
                <a:latin typeface="Arial" pitchFamily="34" charset="0"/>
                <a:cs typeface="Arial" pitchFamily="34" charset="0"/>
              </a:rPr>
            </a:br>
            <a:r>
              <a:rPr lang="pt-BR" sz="3000" dirty="0" smtClean="0">
                <a:latin typeface="Arial" pitchFamily="34" charset="0"/>
                <a:cs typeface="Arial" pitchFamily="34" charset="0"/>
              </a:rPr>
              <a:t>EMPRESA NÃO ESTABELECIDA</a:t>
            </a:r>
            <a:endParaRPr lang="pt-BR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42844" y="1214422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Com a resposta “</a:t>
            </a:r>
            <a:r>
              <a:rPr lang="pt-B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”: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rot="5400000">
            <a:off x="2036745" y="253364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  <p:cxnSp>
        <p:nvCxnSpPr>
          <p:cNvPr id="12" name="Conector de seta reta 11"/>
          <p:cNvCxnSpPr/>
          <p:nvPr/>
        </p:nvCxnSpPr>
        <p:spPr>
          <a:xfrm rot="10800000">
            <a:off x="1643042" y="364172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4" y="1742492"/>
            <a:ext cx="8858280" cy="204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ângulo 13"/>
          <p:cNvSpPr/>
          <p:nvPr/>
        </p:nvSpPr>
        <p:spPr>
          <a:xfrm>
            <a:off x="285720" y="2928934"/>
            <a:ext cx="1071538" cy="3571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14282" y="3857628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Após digitar o CEP, os dados do endereço serão carregados conforme a base de dados dos Correios, indicar o número do imóvel, conforme IPTU.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1465858"/>
            <a:ext cx="8858280" cy="310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71406" y="1028626"/>
            <a:ext cx="507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Indicar o complemento do endereço, se houver: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rot="5400000">
            <a:off x="1965307" y="167797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  <p:cxnSp>
        <p:nvCxnSpPr>
          <p:cNvPr id="12" name="Conector de seta reta 11"/>
          <p:cNvCxnSpPr/>
          <p:nvPr/>
        </p:nvCxnSpPr>
        <p:spPr>
          <a:xfrm rot="16200000" flipH="1">
            <a:off x="3536945" y="1677974"/>
            <a:ext cx="355599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7" y="5786454"/>
            <a:ext cx="8858279" cy="75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Conector de seta reta 17"/>
          <p:cNvCxnSpPr/>
          <p:nvPr/>
        </p:nvCxnSpPr>
        <p:spPr>
          <a:xfrm rot="10800000">
            <a:off x="4572000" y="200024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rot="5400000">
            <a:off x="5751521" y="603569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rot="5400000">
            <a:off x="6750065" y="603569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2428860" y="2440726"/>
            <a:ext cx="6500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Importante: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 complemento do endereço deve ser indicado conforme o carnê de IPTU também deve ser levado em consideração o que constar no comprovante de endereço que será apresentado no Cadastro de Contribuinte Mobiliário na solicitação de Inscrição Municipal.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14282" y="4857760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Importante: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 complemento é indicado por dois campos, 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tipo do complemento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 a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descrição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do mesmo, porém quando não houver 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“descrição”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poderá utilizar o espaço em branco: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26" y="2110925"/>
            <a:ext cx="8434402" cy="109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71406" y="1643050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 tipo de imóvel, deve ser informado: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rot="5400000">
            <a:off x="1893869" y="232091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85720" y="253955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1904" y="3397939"/>
            <a:ext cx="88478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Urbano: Possuem Inscrição Cadastral do Imóvel, obtido no carnê do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IPTU (composta por 19 dígitos);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Rural: O município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contempla esse tipo de imóvel;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Imóvel sem regularização: Imóveis concedidos pela PMB, quais possuem 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cadastro na Secretaria da Habitação, deverá protocolar na Secretaria de Planejamento e Urbanismo, 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Documento de Numeração Oficial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com 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Termo de Concessão do Imóvel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emitidos pela Secretaria de Habitação.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85720" y="253955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1406" y="1571612"/>
            <a:ext cx="7596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Na opção do imóvel “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Urbano”,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informar a Inscrição Cadastral do Imóvel, 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referente ao imóvel utilizado: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357430"/>
            <a:ext cx="8786842" cy="76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422" y="4929198"/>
            <a:ext cx="878687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Conector de seta reta 19"/>
          <p:cNvCxnSpPr/>
          <p:nvPr/>
        </p:nvCxnSpPr>
        <p:spPr>
          <a:xfrm rot="5400000">
            <a:off x="1965307" y="517843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rot="5400000">
            <a:off x="1965307" y="253523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71406" y="3286124"/>
            <a:ext cx="8983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 opção de 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“Imóvel sem regularização”,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não habilita o preenchimento da Inscrição do Imóvel por não possuir a Inscrição do Imóvel, qual então deverá protocolar na Secretaria de Planejamento e Urbanismo, antes da solicitação de viabilidade, o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Documento de Numeração Oficial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com o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Termo de Concessão do Imóvel,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emitidos pela Secretaria de Habitação.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85720" y="253955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1551557"/>
            <a:ext cx="8786842" cy="116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aixaDeTexto 18"/>
          <p:cNvSpPr txBox="1"/>
          <p:nvPr/>
        </p:nvSpPr>
        <p:spPr>
          <a:xfrm>
            <a:off x="0" y="100547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Deverá indicar o tipo de unidade 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“auxiliar”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pois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nenhuma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atividade será exercida no local: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714752"/>
            <a:ext cx="8715436" cy="306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Conector de seta reta 19"/>
          <p:cNvCxnSpPr/>
          <p:nvPr/>
        </p:nvCxnSpPr>
        <p:spPr>
          <a:xfrm rot="5400000">
            <a:off x="2036745" y="217804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8001024" y="478632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rot="10800000">
            <a:off x="6786578" y="657227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0" y="279142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 pesquisa das atividades deverá ser feita por palavras-chaves das atividades econômicas escolhidas pela empresa, note que a caixa de seleção da pergunta 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“Atividade Estabelecida no Local?”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se encontra fechada para edição:</a:t>
            </a:r>
          </a:p>
        </p:txBody>
      </p:sp>
      <p:cxnSp>
        <p:nvCxnSpPr>
          <p:cNvPr id="26" name="Conector de seta reta 25"/>
          <p:cNvCxnSpPr/>
          <p:nvPr/>
        </p:nvCxnSpPr>
        <p:spPr>
          <a:xfrm rot="10800000">
            <a:off x="1285852" y="414179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85720" y="253955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00266" y="1270329"/>
            <a:ext cx="8900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Adicione a atividade auxiliar 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“Sede”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 ser exercida no local, e a selecione como principal:</a:t>
            </a: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1000100" y="2857496"/>
            <a:ext cx="35639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rot="5400000">
            <a:off x="5322893" y="432118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000240"/>
            <a:ext cx="61912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Conector de seta reta 17"/>
          <p:cNvCxnSpPr/>
          <p:nvPr/>
        </p:nvCxnSpPr>
        <p:spPr>
          <a:xfrm>
            <a:off x="5857884" y="2857496"/>
            <a:ext cx="35639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85720" y="253955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-32" y="1270329"/>
            <a:ext cx="900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Confirme a declaração que a consulta de viabilidade tem a intenção de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abertura de empresa: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91" y="1952626"/>
            <a:ext cx="8992203" cy="219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Conector de seta reta 10"/>
          <p:cNvCxnSpPr/>
          <p:nvPr/>
        </p:nvCxnSpPr>
        <p:spPr>
          <a:xfrm rot="10800000" flipV="1">
            <a:off x="4214810" y="3856833"/>
            <a:ext cx="35719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4338" y="4286256"/>
            <a:ext cx="743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Indique o Nome Empresarial pretendido e o Objeto Social da empresa: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093" y="4786322"/>
            <a:ext cx="88106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ector de seta reta 11"/>
          <p:cNvCxnSpPr/>
          <p:nvPr/>
        </p:nvCxnSpPr>
        <p:spPr>
          <a:xfrm rot="5400000">
            <a:off x="7072727" y="5643181"/>
            <a:ext cx="2865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rot="5400000">
            <a:off x="7071139" y="6071015"/>
            <a:ext cx="2865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87820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85720" y="253955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214282" y="2143116"/>
            <a:ext cx="8786874" cy="6429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357562"/>
            <a:ext cx="8786842" cy="36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tângulo 21"/>
          <p:cNvSpPr/>
          <p:nvPr/>
        </p:nvSpPr>
        <p:spPr>
          <a:xfrm>
            <a:off x="7929586" y="3357562"/>
            <a:ext cx="1071538" cy="3571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214818"/>
            <a:ext cx="8672561" cy="104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tângulo 22"/>
          <p:cNvSpPr/>
          <p:nvPr/>
        </p:nvSpPr>
        <p:spPr>
          <a:xfrm>
            <a:off x="142844" y="4833882"/>
            <a:ext cx="8858312" cy="4286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42844" y="1285860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Confira os dados da solicitação: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42844" y="2857496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Finalize a solicitação: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42844" y="3786190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Protocolo e resumo da solicitação: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46349" y="5357826"/>
            <a:ext cx="8854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Aguarde a análise da PMB, com parecer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passível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prossiga o registro da empresa, solicitando o DBE, com parecer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não passível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deverá encaminhar um e-mail para </a:t>
            </a:r>
            <a:r>
              <a:rPr lang="pt-BR" i="1" dirty="0" smtClean="0">
                <a:latin typeface="Arial" pitchFamily="34" charset="0"/>
                <a:cs typeface="Arial" pitchFamily="34" charset="0"/>
                <a:hlinkClick r:id="rId7"/>
              </a:rPr>
              <a:t>planejamento.viabilidadeindeferimentos@barueri.sp.gov.br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com número do protocolo, data e horário da solicitação para verificar os motivos do parecer não passível e as correções apontadas na análise.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856" y="1214422"/>
            <a:ext cx="8229600" cy="53003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ACESSO: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O acesso ao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REDESIM </a:t>
            </a:r>
            <a:r>
              <a:rPr lang="pt-BR" dirty="0">
                <a:latin typeface="Arial" pitchFamily="34" charset="0"/>
                <a:cs typeface="Arial" pitchFamily="34" charset="0"/>
              </a:rPr>
              <a:t>é permitido através do site </a:t>
            </a:r>
            <a:r>
              <a:rPr lang="pt-BR" dirty="0" smtClean="0">
                <a:latin typeface="Arial" pitchFamily="34" charset="0"/>
                <a:cs typeface="Arial" pitchFamily="34" charset="0"/>
                <a:hlinkClick r:id="rId2"/>
              </a:rPr>
              <a:t>https://vreredesim.sp.gov.br/home</a:t>
            </a:r>
            <a:endParaRPr lang="pt-BR" u="sng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O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login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é </a:t>
            </a:r>
            <a:r>
              <a:rPr lang="pt-BR" dirty="0">
                <a:latin typeface="Arial" pitchFamily="34" charset="0"/>
                <a:cs typeface="Arial" pitchFamily="34" charset="0"/>
              </a:rPr>
              <a:t>permitido através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de Certificado </a:t>
            </a:r>
            <a:r>
              <a:rPr lang="pt-BR" dirty="0">
                <a:latin typeface="Arial" pitchFamily="34" charset="0"/>
                <a:cs typeface="Arial" pitchFamily="34" charset="0"/>
              </a:rPr>
              <a:t>Digital devidamente vinculado a empresa,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e-CNPJ</a:t>
            </a:r>
            <a:r>
              <a:rPr lang="pt-BR" dirty="0">
                <a:latin typeface="Arial" pitchFamily="34" charset="0"/>
                <a:cs typeface="Arial" pitchFamily="34" charset="0"/>
              </a:rPr>
              <a:t>, ou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e-CPF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de um dos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sócios, representante legal da empresa, ou ainda através da senha do portal </a:t>
            </a:r>
            <a:r>
              <a:rPr lang="pt-BR" i="1" dirty="0" err="1" smtClean="0">
                <a:latin typeface="Arial" pitchFamily="34" charset="0"/>
                <a:cs typeface="Arial" pitchFamily="34" charset="0"/>
              </a:rPr>
              <a:t>gov.br</a:t>
            </a:r>
            <a:endParaRPr lang="pt-BR" i="1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43106"/>
            <a:ext cx="8686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85720" y="124294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Clique em </a:t>
            </a:r>
            <a:r>
              <a:rPr lang="pt-BR" i="1" dirty="0" err="1" smtClean="0">
                <a:latin typeface="Arial" pitchFamily="34" charset="0"/>
                <a:cs typeface="Arial" pitchFamily="34" charset="0"/>
              </a:rPr>
              <a:t>Login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>
            <a:off x="6072198" y="3071810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00240"/>
            <a:ext cx="88487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42844" y="1314378"/>
            <a:ext cx="6297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Faça o </a:t>
            </a:r>
            <a:r>
              <a:rPr lang="pt-BR" i="1" dirty="0" err="1">
                <a:latin typeface="Arial" pitchFamily="34" charset="0"/>
                <a:cs typeface="Arial" pitchFamily="34" charset="0"/>
              </a:rPr>
              <a:t>Login</a:t>
            </a:r>
            <a:r>
              <a:rPr lang="pt-BR" dirty="0">
                <a:latin typeface="Arial" pitchFamily="34" charset="0"/>
                <a:cs typeface="Arial" pitchFamily="34" charset="0"/>
              </a:rPr>
              <a:t> através do Certificado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Digital ou senha </a:t>
            </a:r>
            <a:r>
              <a:rPr lang="pt-BR" i="1" dirty="0" err="1" smtClean="0">
                <a:latin typeface="Arial" pitchFamily="34" charset="0"/>
                <a:cs typeface="Arial" pitchFamily="34" charset="0"/>
              </a:rPr>
              <a:t>gov.br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 rot="10800000">
            <a:off x="6572264" y="4000504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3071802" y="5286388"/>
            <a:ext cx="857256" cy="8477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2143140"/>
            <a:ext cx="88773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42844" y="1643050"/>
            <a:ext cx="262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Clique em “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Viabilidade”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  <p:cxnSp>
        <p:nvCxnSpPr>
          <p:cNvPr id="10" name="Conector de seta reta 9"/>
          <p:cNvCxnSpPr/>
          <p:nvPr/>
        </p:nvCxnSpPr>
        <p:spPr>
          <a:xfrm rot="16200000" flipH="1">
            <a:off x="2152633" y="3357563"/>
            <a:ext cx="723904" cy="9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rot="16200000" flipH="1">
            <a:off x="1071538" y="3357563"/>
            <a:ext cx="723904" cy="9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019304"/>
            <a:ext cx="88582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71406" y="1571612"/>
            <a:ext cx="3232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Clique em “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Nova Viabilidade”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1428728" y="4786322"/>
            <a:ext cx="785818" cy="9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2295547"/>
            <a:ext cx="88773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42844" y="1149478"/>
            <a:ext cx="8786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 exemplo será  de “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101 – Inscrição de primeiro estabelecimento”,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porém as orientações se aplicam a todos os demais eventos reservados às 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suas devidas restrições de edição: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rot="10800000">
            <a:off x="2214547" y="350043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2381310"/>
            <a:ext cx="8953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71406" y="1643050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Selecione as informações sobre a empresa: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rot="5400000">
            <a:off x="2036745" y="460693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  <p:cxnSp>
        <p:nvCxnSpPr>
          <p:cNvPr id="11" name="Conector de seta reta 10"/>
          <p:cNvCxnSpPr/>
          <p:nvPr/>
        </p:nvCxnSpPr>
        <p:spPr>
          <a:xfrm rot="5400000">
            <a:off x="4178297" y="460693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rot="5400000">
            <a:off x="6323025" y="460693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3" y="1714556"/>
            <a:ext cx="89820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-32" y="1100064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Selecione as informações sobre o estabelecimento: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rot="5400000">
            <a:off x="1965307" y="253364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  <p:cxnSp>
        <p:nvCxnSpPr>
          <p:cNvPr id="12" name="Conector de seta reta 11"/>
          <p:cNvCxnSpPr/>
          <p:nvPr/>
        </p:nvCxnSpPr>
        <p:spPr>
          <a:xfrm rot="10800000">
            <a:off x="1571604" y="364172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142845" y="4714884"/>
            <a:ext cx="885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i="1" dirty="0" smtClean="0">
                <a:latin typeface="Arial" pitchFamily="34" charset="0"/>
                <a:cs typeface="Arial" pitchFamily="34" charset="0"/>
              </a:rPr>
              <a:t>“A empresa terá estabelecimento?”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, responda: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SIM: Se a empresa terá o local fixo para exercer suas atividades;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NÃO: Se o endereço informado será o mesmo endereço residencial do empresário, utilizando-o apenas como endereço para correspondência, exercendo as atividades empresariais em locais de terceiros.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Digite o CEP e pesquise.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653</Words>
  <Application>Microsoft Office PowerPoint</Application>
  <PresentationFormat>Apresentação na tela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 REDESIM SP / VRE VIABILIDADE EMPRESA NÃO ESTABELECIDA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 RÁPIDA EMPRESA  MÓDULO ESTADUAL  DE LICENCIAMENTO</dc:title>
  <dc:creator>Jucesp3</dc:creator>
  <cp:lastModifiedBy>Cristiane</cp:lastModifiedBy>
  <cp:revision>63</cp:revision>
  <dcterms:created xsi:type="dcterms:W3CDTF">2018-05-14T11:58:14Z</dcterms:created>
  <dcterms:modified xsi:type="dcterms:W3CDTF">2020-03-10T00:09:02Z</dcterms:modified>
</cp:coreProperties>
</file>